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531" r:id="rId4"/>
    <p:sldId id="658" r:id="rId5"/>
    <p:sldId id="670" r:id="rId6"/>
    <p:sldId id="671" r:id="rId7"/>
    <p:sldId id="672" r:id="rId8"/>
    <p:sldId id="659" r:id="rId9"/>
    <p:sldId id="550" r:id="rId10"/>
    <p:sldId id="660" r:id="rId11"/>
    <p:sldId id="627" r:id="rId12"/>
    <p:sldId id="661" r:id="rId13"/>
    <p:sldId id="630" r:id="rId14"/>
    <p:sldId id="662" r:id="rId15"/>
    <p:sldId id="663" r:id="rId16"/>
    <p:sldId id="664" r:id="rId17"/>
    <p:sldId id="665" r:id="rId18"/>
    <p:sldId id="666" r:id="rId19"/>
    <p:sldId id="667" r:id="rId20"/>
    <p:sldId id="668" r:id="rId21"/>
    <p:sldId id="669" r:id="rId22"/>
    <p:sldId id="634" r:id="rId23"/>
    <p:sldId id="653" r:id="rId24"/>
    <p:sldId id="673" r:id="rId25"/>
    <p:sldId id="63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enqiao" initials="w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25C5FA"/>
    <a:srgbClr val="00AAD6"/>
    <a:srgbClr val="21A3D0"/>
    <a:srgbClr val="147AF0"/>
    <a:srgbClr val="35CFFF"/>
    <a:srgbClr val="FF2603"/>
    <a:srgbClr val="66EAF5"/>
    <a:srgbClr val="6BF4FF"/>
    <a:srgbClr val="2B2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 autoAdjust="0"/>
    <p:restoredTop sz="92114" autoAdjust="0"/>
  </p:normalViewPr>
  <p:slideViewPr>
    <p:cSldViewPr>
      <p:cViewPr varScale="1">
        <p:scale>
          <a:sx n="53" d="100"/>
          <a:sy n="53" d="100"/>
        </p:scale>
        <p:origin x="14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FBFE1-493C-4892-8869-2398CD1FBF51}" type="datetimeFigureOut">
              <a:rPr lang="zh-CN" altLang="en-US" smtClean="0"/>
              <a:pPr/>
              <a:t>2016/8/25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97F4E-1D3F-4C53-B73A-C405736E8C3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04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9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6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48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6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1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4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94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53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97F4E-1D3F-4C53-B73A-C405736E8C3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1872" y="1485191"/>
            <a:ext cx="8501681" cy="1470025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1871" y="2781064"/>
            <a:ext cx="8534400" cy="17526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1131871" y="4588730"/>
            <a:ext cx="2843520" cy="364281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 sz="16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2016/8/25 Thursday</a:t>
            </a:fld>
            <a:endParaRPr lang="zh-CN" altLang="en-US" dirty="0"/>
          </a:p>
        </p:txBody>
      </p:sp>
      <p:pic>
        <p:nvPicPr>
          <p:cNvPr id="1026" name="Picture 2" descr="C:\Users\wangshuai\Desktop\PPT模板_16x9版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452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680" cy="686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71165" y="1096430"/>
            <a:ext cx="10363200" cy="1470025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71166" y="2571744"/>
            <a:ext cx="9801873" cy="2332571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457189" indent="-457189" algn="l">
              <a:lnSpc>
                <a:spcPct val="150000"/>
              </a:lnSpc>
              <a:buClr>
                <a:srgbClr val="006DBB"/>
              </a:buClr>
              <a:buFont typeface="+mj-lt"/>
              <a:buAutoNum type="arabicPeriod"/>
              <a:defRPr sz="2100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9906027" y="6193178"/>
            <a:ext cx="2095515" cy="328295"/>
          </a:xfrm>
          <a:prstGeom prst="rect">
            <a:avLst/>
          </a:prstGeom>
          <a:solidFill>
            <a:schemeClr val="bg1"/>
          </a:soli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300" b="1" dirty="0">
                <a:solidFill>
                  <a:srgbClr val="006DBB"/>
                </a:solidFill>
                <a:latin typeface="Gill Sans MT" pitchFamily="34" charset="0"/>
              </a:rPr>
              <a:t>www.cmbc.com.cn</a:t>
            </a:r>
            <a:endParaRPr lang="zh-CN" altLang="en-US" sz="1300" b="1" dirty="0">
              <a:solidFill>
                <a:srgbClr val="006DBB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6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间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80" y="0"/>
            <a:ext cx="12199680" cy="686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71166" y="1142984"/>
            <a:ext cx="1963775" cy="1443699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algn="l">
              <a:defRPr sz="10700" b="0">
                <a:solidFill>
                  <a:schemeClr val="bg1"/>
                </a:solidFill>
                <a:latin typeface="Gill Sans MT" pitchFamily="34" charset="0"/>
                <a:ea typeface="方正兰亭黑简体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43230" y="2109139"/>
            <a:ext cx="7913676" cy="653107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0" indent="0" algn="l">
              <a:buNone/>
              <a:defRPr sz="2700" b="1">
                <a:solidFill>
                  <a:schemeClr val="bg1"/>
                </a:solidFill>
                <a:latin typeface="方正兰亭纤黑简体" pitchFamily="2" charset="-122"/>
                <a:ea typeface="方正兰亭纤黑简体" pitchFamily="2" charset="-122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12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22240" y="6172632"/>
            <a:ext cx="1106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6712" y="5429264"/>
            <a:ext cx="10915957" cy="522808"/>
          </a:xfrm>
          <a:prstGeom prst="rect">
            <a:avLst/>
          </a:prstGeom>
        </p:spPr>
        <p:txBody>
          <a:bodyPr lIns="121917" tIns="60958" rIns="121917" bIns="60958">
            <a:noAutofit/>
          </a:bodyPr>
          <a:lstStyle>
            <a:lvl1pPr marL="0" indent="0" algn="l" defTabSz="1088382" rtl="0" eaLnBrk="1" latinLnBrk="0" hangingPunct="1">
              <a:lnSpc>
                <a:spcPts val="2268"/>
              </a:lnSpc>
              <a:buNone/>
              <a:defRPr lang="en-US" altLang="zh-CN" sz="1700" b="0" kern="1200" dirty="0" smtClean="0">
                <a:solidFill>
                  <a:srgbClr val="006DBB"/>
                </a:solidFill>
                <a:latin typeface="方正兰亭黑简体" pitchFamily="2" charset="-122"/>
                <a:ea typeface="方正兰亭黑简体" pitchFamily="2" charset="-122"/>
                <a:cs typeface="Arial" panose="020B0604020202020204" pitchFamily="34" charset="0"/>
              </a:defRPr>
            </a:lvl1pPr>
            <a:lvl2pPr marL="544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单击此处编辑正文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614402" y="902047"/>
            <a:ext cx="3888027" cy="45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28" tIns="49364" rIns="98728" bIns="49364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96813" y="59730"/>
            <a:ext cx="3888027" cy="453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28" tIns="49364" rIns="98728" bIns="49364"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/>
          </p:nvPr>
        </p:nvSpPr>
        <p:spPr>
          <a:xfrm>
            <a:off x="666712" y="666732"/>
            <a:ext cx="6858048" cy="952507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737921" y="6191270"/>
            <a:ext cx="2845440" cy="36428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55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66713" y="1619251"/>
            <a:ext cx="10858539" cy="4191000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buClr>
                <a:srgbClr val="006DBB"/>
              </a:buClr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1pPr>
            <a:lvl2pPr>
              <a:buClr>
                <a:srgbClr val="006DBB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2pPr>
            <a:lvl3pPr>
              <a:buClr>
                <a:srgbClr val="006DBB"/>
              </a:buCl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3pPr>
            <a:lvl4pPr>
              <a:buClr>
                <a:srgbClr val="006DBB"/>
              </a:buClr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4pPr>
            <a:lvl5pPr>
              <a:buClr>
                <a:srgbClr val="006DBB"/>
              </a:buCl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itchFamily="2" charset="-122"/>
                <a:ea typeface="方正兰亭黑简体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666712" y="666732"/>
            <a:ext cx="6858048" cy="952507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3200" b="1">
                <a:solidFill>
                  <a:srgbClr val="0070C0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28800" y="1485191"/>
            <a:ext cx="5886461" cy="1101492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algn="l">
              <a:defRPr sz="530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026" name="Picture 2" descr="C:\Users\wangshuai\Desktop\PPT模板_16x9版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582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921" y="6191270"/>
            <a:ext cx="2845440" cy="364281"/>
          </a:xfrm>
          <a:prstGeom prst="rect">
            <a:avLst/>
          </a:prstGeom>
        </p:spPr>
        <p:txBody>
          <a:bodyPr vert="horz" lIns="108837" tIns="54420" rIns="108837" bIns="54420" rtlCol="0" anchor="ctr"/>
          <a:lstStyle>
            <a:lvl1pPr algn="r" defTabSz="1088382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rgbClr val="006DBB"/>
                </a:solidFill>
                <a:latin typeface="Gill Sans MT" pitchFamily="34" charset="0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22240" y="6172632"/>
            <a:ext cx="11061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1086697" rtl="0" eaLnBrk="1" fontAlgn="base" hangingPunct="1">
        <a:spcBef>
          <a:spcPct val="0"/>
        </a:spcBef>
        <a:spcAft>
          <a:spcPct val="0"/>
        </a:spcAft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93642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87283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480926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974567" algn="ctr" defTabSz="1086697" rtl="0" eaLnBrk="1" fontAlgn="base" hangingPunct="1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7940" indent="-407940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2729" indent="-339378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9230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292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640" indent="-270817" algn="l" defTabSz="108669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049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238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430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620" indent="-272096" algn="l" defTabSz="10883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0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82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7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6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53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14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3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524" algn="l" defTabSz="108838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aoxuefeng.com/wiki/0013739516305929606dd18361248578c67b8067c8c017b00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eviewboard.org/docs/manual/2.0/users/" TargetMode="External"/><Relationship Id="rId4" Type="http://schemas.openxmlformats.org/officeDocument/2006/relationships/hyperlink" Target="https://confluence.atlassian.com/jira064/jira-user-s-guide-720416011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creating-a-pull-reque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666844" y="1285860"/>
            <a:ext cx="82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如何给开源</a:t>
            </a:r>
            <a:r>
              <a:rPr lang="zh-CN" altLang="en-US" sz="4000">
                <a:solidFill>
                  <a:schemeClr val="bg1"/>
                </a:solidFill>
                <a:latin typeface="方正兰亭黑简体"/>
                <a:ea typeface="方正兰亭黑简体"/>
                <a:cs typeface="文鼎霹靂體" panose="02010609010101010101" pitchFamily="49" charset="-120"/>
              </a:rPr>
              <a:t>项目贡献代码</a:t>
            </a:r>
            <a:endParaRPr lang="en-US" altLang="zh-CN" sz="4000" dirty="0">
              <a:solidFill>
                <a:schemeClr val="bg1"/>
              </a:solidFill>
              <a:latin typeface="方正兰亭黑简体"/>
              <a:ea typeface="方正兰亭黑简体"/>
              <a:cs typeface="文鼎霹靂體" panose="02010609010101010101" pitchFamily="49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60922" y="3256727"/>
            <a:ext cx="663706" cy="67233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/>
              <a:ea typeface="造字工房悦黑体验版常规体" pitchFamily="50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5" y="3341529"/>
            <a:ext cx="470420" cy="47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12722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创建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JIRA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4379" y="693753"/>
            <a:ext cx="1067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网址：</a:t>
            </a: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u="sng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issues.apache.org</a:t>
            </a: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u="sng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/browse/FLUME</a:t>
            </a:r>
            <a:endParaRPr lang="zh-CN" altLang="en-US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16" y="1196752"/>
            <a:ext cx="8956576" cy="47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填写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JIRA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字段信息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65" y="550496"/>
            <a:ext cx="10560496" cy="49432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1375" y="5652222"/>
            <a:ext cx="1067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</a:t>
            </a: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后，弹出要填写的</a:t>
            </a:r>
            <a:r>
              <a:rPr lang="en-US" altLang="zh-CN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</a:p>
        </p:txBody>
      </p:sp>
      <p:sp>
        <p:nvSpPr>
          <p:cNvPr id="3" name="矩形 2"/>
          <p:cNvSpPr/>
          <p:nvPr/>
        </p:nvSpPr>
        <p:spPr>
          <a:xfrm>
            <a:off x="6600056" y="457595"/>
            <a:ext cx="914400" cy="5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访问已创建的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JIRA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01" y="548680"/>
            <a:ext cx="9299037" cy="493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提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Patch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6144" y="548680"/>
            <a:ext cx="1037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点击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More-&gt;Attach Files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，将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patch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作为附件上传，初始状态是“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Open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”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528048" y="1840048"/>
            <a:ext cx="1872208" cy="144493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1506213"/>
            <a:ext cx="10128448" cy="49607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0935" y="1684968"/>
            <a:ext cx="8141065" cy="50179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400" y="1009698"/>
            <a:ext cx="1037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点击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Submit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Patch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，填写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comment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之后，点击提交，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JIRA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状态是“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Patch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Available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在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Apache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board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上创建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request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1621" y="509087"/>
            <a:ext cx="7440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Review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Board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网址：</a:t>
            </a:r>
            <a:r>
              <a:rPr lang="zh-CN" altLang="en-US" b="1" u="sng" dirty="0">
                <a:latin typeface="Microsoft YaHei" charset="0"/>
                <a:ea typeface="Microsoft YaHei" charset="0"/>
                <a:cs typeface="Microsoft YaHei" charset="0"/>
              </a:rPr>
              <a:t>https://reviews.apache.org/groups/Flume/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980728"/>
            <a:ext cx="10535816" cy="45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在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Apache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board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上创建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request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22" y="693753"/>
            <a:ext cx="11136560" cy="58901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4600" y="2564904"/>
            <a:ext cx="914400" cy="5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12024" y="3160045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此处选择</a:t>
            </a:r>
            <a:r>
              <a:rPr kumimoji="1" lang="en-US" altLang="zh-CN" b="1" dirty="0">
                <a:solidFill>
                  <a:srgbClr val="FF0000"/>
                </a:solidFill>
              </a:rPr>
              <a:t>patch</a:t>
            </a:r>
            <a:r>
              <a:rPr kumimoji="1" lang="zh-CN" altLang="en-US" b="1" dirty="0">
                <a:solidFill>
                  <a:srgbClr val="FF0000"/>
                </a:solidFill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636600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在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Apache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board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上创建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request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93753"/>
            <a:ext cx="12192000" cy="5400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27448" y="2276872"/>
            <a:ext cx="914400" cy="595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011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关联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JIRA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Request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680"/>
            <a:ext cx="12192000" cy="6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4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关联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JIRA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和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Request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76" y="980728"/>
            <a:ext cx="9695366" cy="55197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6144" y="548680"/>
            <a:ext cx="1037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点击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 More-&gt;Link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-&gt; Web Link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，将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Review Board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上创建的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review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request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地址填入</a:t>
            </a:r>
          </a:p>
        </p:txBody>
      </p:sp>
    </p:spTree>
    <p:extLst>
      <p:ext uri="{BB962C8B-B14F-4D97-AF65-F5344CB8AC3E}">
        <p14:creationId xmlns:p14="http://schemas.microsoft.com/office/powerpoint/2010/main" val="40520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Code</a:t>
            </a:r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Review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6144" y="548680"/>
            <a:ext cx="1037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JIRA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和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Review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Request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建立之后，等待开源社区的人对代码进行审查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20" y="940257"/>
            <a:ext cx="11521280" cy="2254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392" y="3216752"/>
            <a:ext cx="10372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对代码进行审查的人对代码提出一些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issue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，可选择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fix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或者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drop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这些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issue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，同时可以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Add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comment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和提出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issue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的人进行沟通交流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97" y="3861190"/>
            <a:ext cx="9651976" cy="28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3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171165" y="1096430"/>
            <a:ext cx="5716923" cy="1470025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171167" y="2571744"/>
            <a:ext cx="5572906" cy="2332571"/>
          </a:xfrm>
        </p:spPr>
        <p:txBody>
          <a:bodyPr/>
          <a:lstStyle/>
          <a:p>
            <a:r>
              <a:rPr lang="zh-CN" altLang="en-US" dirty="0"/>
              <a:t>两种方式</a:t>
            </a:r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Flume</a:t>
            </a:r>
          </a:p>
          <a:p>
            <a:r>
              <a:rPr lang="zh-CN" altLang="en-US" dirty="0"/>
              <a:t>参考资料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63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代码被接受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5" y="548680"/>
            <a:ext cx="6840760" cy="43204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7368" y="5048562"/>
            <a:ext cx="71287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在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review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board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里看到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ship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it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，表示审查者同意接受代码</a:t>
            </a:r>
          </a:p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之后在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JIRA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页面看到已经将代码提交的信息</a:t>
            </a:r>
          </a:p>
          <a:p>
            <a:endParaRPr lang="en-US" altLang="zh-CN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908720"/>
            <a:ext cx="8902257" cy="34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查看代码已被提交</a:t>
            </a:r>
          </a:p>
        </p:txBody>
      </p:sp>
      <p:sp>
        <p:nvSpPr>
          <p:cNvPr id="9" name="矩形 8"/>
          <p:cNvSpPr/>
          <p:nvPr/>
        </p:nvSpPr>
        <p:spPr>
          <a:xfrm>
            <a:off x="695400" y="693753"/>
            <a:ext cx="10441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根据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JIRA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页面提供的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commit</a:t>
            </a:r>
            <a:r>
              <a:rPr lang="zh-CN" altLang="en-US" b="1" dirty="0">
                <a:latin typeface="Microsoft YaHei" charset="0"/>
                <a:ea typeface="Microsoft YaHei" charset="0"/>
                <a:cs typeface="Microsoft YaHei" charset="0"/>
              </a:rPr>
              <a:t>信息：</a:t>
            </a:r>
          </a:p>
          <a:p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https://</a:t>
            </a: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git-wip-us.apache.org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/repos/</a:t>
            </a: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asf?p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=</a:t>
            </a:r>
            <a:r>
              <a:rPr lang="en-US" altLang="zh-CN" b="1" dirty="0" err="1">
                <a:latin typeface="Microsoft YaHei" charset="0"/>
                <a:ea typeface="Microsoft YaHei" charset="0"/>
                <a:cs typeface="Microsoft YaHei" charset="0"/>
              </a:rPr>
              <a:t>flume.git;h</a:t>
            </a:r>
            <a:r>
              <a:rPr lang="en-US" altLang="zh-CN" b="1" dirty="0">
                <a:latin typeface="Microsoft YaHei" charset="0"/>
                <a:ea typeface="Microsoft YaHei" charset="0"/>
                <a:cs typeface="Microsoft YaHei" charset="0"/>
              </a:rPr>
              <a:t>=1ca0765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96" y="1484784"/>
            <a:ext cx="9696400" cy="46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</p:spTree>
    <p:extLst>
      <p:ext uri="{BB962C8B-B14F-4D97-AF65-F5344CB8AC3E}">
        <p14:creationId xmlns:p14="http://schemas.microsoft.com/office/powerpoint/2010/main" val="121937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参考资料</a:t>
            </a:r>
          </a:p>
        </p:txBody>
      </p:sp>
      <p:sp>
        <p:nvSpPr>
          <p:cNvPr id="4" name="矩形 3"/>
          <p:cNvSpPr/>
          <p:nvPr/>
        </p:nvSpPr>
        <p:spPr>
          <a:xfrm>
            <a:off x="695400" y="908720"/>
            <a:ext cx="10801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教程：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http://www.liaoxuefeng.com/wiki/0013739516305929606dd18361248578c67b8067c8c017b000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b="1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图形化管理工具：</a:t>
            </a:r>
            <a:r>
              <a:rPr lang="en-US" altLang="zh-CN" sz="2400" b="1" dirty="0" err="1">
                <a:latin typeface="Microsoft YaHei" charset="0"/>
                <a:ea typeface="Microsoft YaHei" charset="0"/>
                <a:cs typeface="Microsoft YaHei" charset="0"/>
              </a:rPr>
              <a:t>SourceTree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JIRA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Guide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  <a:hlinkClick r:id="rId4"/>
              </a:rPr>
              <a:t>https://confluence.atlassian.com/jira064/jira-user-s-guide-720416011.html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Apache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Review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Board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User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</a:rPr>
              <a:t>Guide</a:t>
            </a:r>
            <a:r>
              <a:rPr lang="zh-CN" altLang="en-US" sz="2400" b="1" dirty="0">
                <a:latin typeface="Microsoft YaHei" charset="0"/>
                <a:ea typeface="Microsoft YaHei" charset="0"/>
                <a:cs typeface="Microsoft YaHei" charset="0"/>
              </a:rPr>
              <a:t>：</a:t>
            </a:r>
          </a:p>
          <a:p>
            <a:r>
              <a:rPr lang="en-US" altLang="zh-CN" sz="2400" b="1" dirty="0">
                <a:latin typeface="Microsoft YaHei" charset="0"/>
                <a:ea typeface="Microsoft YaHei" charset="0"/>
                <a:cs typeface="Microsoft YaHei" charset="0"/>
                <a:hlinkClick r:id="rId5"/>
              </a:rPr>
              <a:t>https://www.reviewboard.org/docs/manual/2.0/users/</a:t>
            </a:r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19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5"/>
          <p:cNvSpPr txBox="1">
            <a:spLocks/>
          </p:cNvSpPr>
          <p:nvPr/>
        </p:nvSpPr>
        <p:spPr>
          <a:xfrm>
            <a:off x="695400" y="59671"/>
            <a:ext cx="10972800" cy="634082"/>
          </a:xfrm>
          <a:prstGeom prst="rect">
            <a:avLst/>
          </a:prstGeom>
        </p:spPr>
        <p:txBody>
          <a:bodyPr/>
          <a:lstStyle>
            <a:lvl1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93642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87283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480926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974567" algn="ctr" defTabSz="1086697" rtl="0" eaLnBrk="1" fontAlgn="base" hangingPunct="1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defTabSz="914400"/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给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Flume</a:t>
            </a:r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提的三个</a:t>
            </a:r>
            <a:r>
              <a:rPr lang="en-US" altLang="zh-CN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patch</a:t>
            </a:r>
            <a:r>
              <a:rPr lang="zh-CN" altLang="en-US" sz="32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相关链接地址</a:t>
            </a:r>
          </a:p>
        </p:txBody>
      </p:sp>
      <p:sp>
        <p:nvSpPr>
          <p:cNvPr id="4" name="矩形 3"/>
          <p:cNvSpPr/>
          <p:nvPr/>
        </p:nvSpPr>
        <p:spPr>
          <a:xfrm>
            <a:off x="695400" y="908720"/>
            <a:ext cx="108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CN" altLang="en-US" sz="240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79422"/>
              </p:ext>
            </p:extLst>
          </p:nvPr>
        </p:nvGraphicFramePr>
        <p:xfrm>
          <a:off x="191341" y="710570"/>
          <a:ext cx="1173730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4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3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JIRA</a:t>
                      </a:r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Review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Request</a:t>
                      </a:r>
                      <a:r>
                        <a:rPr lang="zh-CN" altLang="en-US" dirty="0"/>
                        <a:t>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当前状态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为</a:t>
                      </a:r>
                      <a:r>
                        <a:rPr lang="en-US" altLang="zh-CN" dirty="0" err="1"/>
                        <a:t>TaildirSource</a:t>
                      </a:r>
                      <a:r>
                        <a:rPr lang="zh-CN" altLang="en-US" dirty="0"/>
                        <a:t>增加功能：在</a:t>
                      </a:r>
                      <a:r>
                        <a:rPr lang="en-US" altLang="zh-CN" dirty="0"/>
                        <a:t>event</a:t>
                      </a:r>
                      <a:r>
                        <a:rPr lang="zh-CN" altLang="en-US" dirty="0"/>
                        <a:t>的头部增加文件的路径，是否增加是可配置的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issues.apache.org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jira</a:t>
                      </a:r>
                      <a:r>
                        <a:rPr lang="en-US" altLang="zh-CN" dirty="0"/>
                        <a:t>/browse/FLUME-2955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reviews.apache.org</a:t>
                      </a:r>
                      <a:r>
                        <a:rPr lang="en-US" altLang="zh-CN" dirty="0"/>
                        <a:t>/r/50134/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Pushed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trunk.</a:t>
                      </a:r>
                    </a:p>
                    <a:p>
                      <a:pPr algn="l"/>
                      <a:r>
                        <a:rPr lang="en-US" altLang="zh-CN" dirty="0"/>
                        <a:t>commit</a:t>
                      </a:r>
                      <a:r>
                        <a:rPr lang="zh-CN" altLang="en-US" dirty="0"/>
                        <a:t>信息：</a:t>
                      </a:r>
                    </a:p>
                    <a:p>
                      <a:pPr algn="l"/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git-wip-us.apache.org</a:t>
                      </a:r>
                      <a:r>
                        <a:rPr lang="en-US" altLang="zh-CN" dirty="0"/>
                        <a:t>/repos/</a:t>
                      </a:r>
                      <a:r>
                        <a:rPr lang="en-US" altLang="zh-CN" dirty="0" err="1"/>
                        <a:t>asf?p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dirty="0" err="1"/>
                        <a:t>flume.git;h</a:t>
                      </a:r>
                      <a:r>
                        <a:rPr lang="en-US" altLang="zh-CN" dirty="0"/>
                        <a:t>=1ca0765 </a:t>
                      </a:r>
                    </a:p>
                    <a:p>
                      <a:pPr algn="l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为</a:t>
                      </a:r>
                      <a:r>
                        <a:rPr lang="en-US" altLang="zh-CN" dirty="0" err="1"/>
                        <a:t>TaildirSource</a:t>
                      </a:r>
                      <a:r>
                        <a:rPr lang="zh-CN" altLang="en-US" dirty="0"/>
                        <a:t>增加功能：</a:t>
                      </a:r>
                      <a:r>
                        <a:rPr lang="en-US" altLang="zh-CN" dirty="0" err="1"/>
                        <a:t>filegroup</a:t>
                      </a:r>
                      <a:r>
                        <a:rPr lang="zh-CN" altLang="en-US" dirty="0"/>
                        <a:t>的目录路径支持通配符</a:t>
                      </a:r>
                      <a:r>
                        <a:rPr lang="en-US" altLang="zh-CN" dirty="0"/>
                        <a:t>?*[{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3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issues.apache.org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jira</a:t>
                      </a:r>
                      <a:r>
                        <a:rPr lang="en-US" altLang="zh-CN" dirty="0"/>
                        <a:t>/browse/FLUME-2960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reviews.apache.org</a:t>
                      </a:r>
                      <a:r>
                        <a:rPr lang="en-US" altLang="zh-CN" dirty="0"/>
                        <a:t>/r/50378/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为</a:t>
                      </a:r>
                      <a:r>
                        <a:rPr lang="en-US" altLang="zh-CN" dirty="0" err="1"/>
                        <a:t>TaildirSource</a:t>
                      </a:r>
                      <a:r>
                        <a:rPr lang="zh-CN" altLang="en-US" dirty="0"/>
                        <a:t>增加功能：支持多行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883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issues.apache.org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jira</a:t>
                      </a:r>
                      <a:r>
                        <a:rPr lang="en-US" altLang="zh-CN" dirty="0"/>
                        <a:t>/browse/FLUME-2961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https://</a:t>
                      </a:r>
                      <a:r>
                        <a:rPr lang="en-US" altLang="zh-CN" dirty="0" err="1"/>
                        <a:t>reviews.apache.org</a:t>
                      </a:r>
                      <a:r>
                        <a:rPr lang="en-US" altLang="zh-CN" dirty="0"/>
                        <a:t>/r/50438/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64211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两种方式</a:t>
            </a:r>
          </a:p>
        </p:txBody>
      </p:sp>
    </p:spTree>
    <p:extLst>
      <p:ext uri="{BB962C8B-B14F-4D97-AF65-F5344CB8AC3E}">
        <p14:creationId xmlns:p14="http://schemas.microsoft.com/office/powerpoint/2010/main" val="216210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几种贡献代码的方式：</a:t>
            </a:r>
          </a:p>
        </p:txBody>
      </p:sp>
      <p:sp>
        <p:nvSpPr>
          <p:cNvPr id="3" name="矩形 2"/>
          <p:cNvSpPr/>
          <p:nvPr/>
        </p:nvSpPr>
        <p:spPr>
          <a:xfrm>
            <a:off x="695400" y="476672"/>
            <a:ext cx="9721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b="1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方式一：代码仓库管理者给你添加该仓库的写入权限，这样的话可以直接</a:t>
            </a:r>
            <a:r>
              <a:rPr lang="en-US" altLang="zh-CN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push</a:t>
            </a:r>
            <a:endParaRPr lang="zh-CN" altLang="en-US" b="1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endParaRPr lang="zh-CN" altLang="en-US" b="1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    和</a:t>
            </a:r>
            <a:r>
              <a:rPr lang="en-US" altLang="zh-CN" dirty="0" err="1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svn</a:t>
            </a:r>
            <a:r>
              <a:rPr lang="zh-CN" altLang="en-US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版本管理类似，在</a:t>
            </a:r>
            <a:r>
              <a:rPr lang="en-US" altLang="zh-CN" dirty="0" err="1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github</a:t>
            </a:r>
            <a:r>
              <a:rPr lang="zh-CN" altLang="en-US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项目上添加合作者，编辑</a:t>
            </a:r>
            <a:r>
              <a:rPr lang="en-US" altLang="zh-CN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settings-&gt;</a:t>
            </a:r>
            <a:r>
              <a:rPr lang="en-US" altLang="zh-CN" dirty="0"/>
              <a:t>Collaborators(</a:t>
            </a:r>
            <a:r>
              <a:rPr lang="zh-CN" altLang="en-US" dirty="0"/>
              <a:t>合作者</a:t>
            </a:r>
            <a:r>
              <a:rPr lang="en-US" altLang="zh-CN" dirty="0"/>
              <a:t>)</a:t>
            </a:r>
            <a:endParaRPr lang="zh-CN" altLang="en-US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    参考：</a:t>
            </a:r>
            <a:r>
              <a:rPr lang="en-US" altLang="zh-CN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http://</a:t>
            </a:r>
            <a:r>
              <a:rPr lang="en-US" altLang="zh-CN" dirty="0" err="1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www.worldhello.net</a:t>
            </a:r>
            <a:r>
              <a:rPr lang="en-US" altLang="zh-CN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gotgithub</a:t>
            </a:r>
            <a:r>
              <a:rPr lang="en-US" altLang="zh-CN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/04-work-with-others/020-shared-repo.html</a:t>
            </a:r>
            <a:endParaRPr lang="zh-CN" altLang="en-US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50" y="2215310"/>
            <a:ext cx="9095656" cy="30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  <a:cs typeface="+mn-cs"/>
              </a:rPr>
              <a:t>两种贡献代码的方式：</a:t>
            </a:r>
          </a:p>
        </p:txBody>
      </p:sp>
      <p:sp>
        <p:nvSpPr>
          <p:cNvPr id="5" name="矩形 4"/>
          <p:cNvSpPr/>
          <p:nvPr/>
        </p:nvSpPr>
        <p:spPr>
          <a:xfrm>
            <a:off x="407368" y="352304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b="1" dirty="0">
              <a:solidFill>
                <a:srgbClr val="262626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buFont typeface="Wingdings" charset="2"/>
              <a:buChar char="ü"/>
            </a:pPr>
            <a:r>
              <a:rPr lang="zh-CN" altLang="en-US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方式二：如果不能直接</a:t>
            </a:r>
            <a:r>
              <a:rPr lang="en-US" altLang="zh-CN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push</a:t>
            </a:r>
            <a:r>
              <a:rPr lang="zh-CN" altLang="en-US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（大多数情况），采用经典的</a:t>
            </a:r>
            <a:r>
              <a:rPr lang="en-US" altLang="zh-CN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fork &amp; pull request</a:t>
            </a:r>
            <a:r>
              <a:rPr lang="zh-CN" altLang="en-US" b="1" dirty="0">
                <a:solidFill>
                  <a:srgbClr val="262626"/>
                </a:solidFill>
                <a:latin typeface="Microsoft YaHei" charset="0"/>
                <a:ea typeface="Microsoft YaHei" charset="0"/>
                <a:cs typeface="Microsoft YaHei" charset="0"/>
              </a:rPr>
              <a:t>来提交代码</a:t>
            </a:r>
            <a:endParaRPr lang="zh-CN" altLang="en-US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400" y="10101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第一步 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fork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项目</a:t>
            </a: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如果想为其他人的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项目做贡献，需要先将他的项目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fork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一份到自己的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账号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1675322"/>
            <a:ext cx="8688288" cy="3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9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400" y="620688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第二步 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clone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项目，将已经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fork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到自己账号下的项目克隆到本地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clone https://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github.com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tinawenqiao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flume.git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0" y="1278580"/>
            <a:ext cx="11377264" cy="4986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5400" y="1918188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第三步 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添加上游仓库</a:t>
            </a: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remote add upstream https://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github.com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/apache/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flume.git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0" y="2564519"/>
            <a:ext cx="10560496" cy="155509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5400" y="4265916"/>
            <a:ext cx="11089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第四步 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新建分支，我们一般不在自己代码仓库的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master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上提交新的代码，而是需要为每一个新增的功能或者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bugfix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新增一个新的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branch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checkout -b 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5400" y="5335550"/>
            <a:ext cx="9793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第五步 ：</a:t>
            </a:r>
            <a:r>
              <a:rPr lang="en-US" altLang="zh-CN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修改代码并提交到本地仓库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add xx</a:t>
            </a:r>
          </a:p>
          <a:p>
            <a:pPr algn="just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commit –m “Message to commit.”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7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5400" y="620688"/>
            <a:ext cx="1097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第六步 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合并冲突，如果在提交完我们的代码更新之后，一个常见的问题是远程的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upstream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（即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apache/flume)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已经有了新的更新，从而会导致我们提交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Pull Request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时会导致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conflict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。为此我们可以在提交自己这段代码前手动先把远程其他开发者的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commit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与我们的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commit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合并。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checkout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pull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upstream</a:t>
            </a:r>
          </a:p>
          <a:p>
            <a:pPr algn="just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checkout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rebase trunk</a:t>
            </a:r>
          </a:p>
          <a:p>
            <a:pPr algn="just"/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解决冲突</a:t>
            </a:r>
          </a:p>
        </p:txBody>
      </p:sp>
      <p:sp>
        <p:nvSpPr>
          <p:cNvPr id="3" name="矩形 2"/>
          <p:cNvSpPr/>
          <p:nvPr/>
        </p:nvSpPr>
        <p:spPr>
          <a:xfrm>
            <a:off x="839416" y="3356992"/>
            <a:ext cx="10828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第七步 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分支代码更新到在自己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github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代码仓库的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分支中去。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执行命令：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push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origin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183" y="4446989"/>
            <a:ext cx="9433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第八步 ：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提交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pull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request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或者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patch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创建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pull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request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可参考：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  <a:hlinkClick r:id="rId3"/>
              </a:rPr>
              <a:t>https://help.github.com/articles/creating-a-pull-request/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创建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patch: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diff trunk trunk-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tina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recurdir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 (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比较分支区别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  <a:p>
            <a:pPr algn="just"/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                 </a:t>
            </a:r>
            <a:r>
              <a:rPr lang="en-US" altLang="zh-CN" dirty="0" err="1">
                <a:latin typeface="Microsoft YaHei" charset="0"/>
                <a:ea typeface="Microsoft YaHei" charset="0"/>
                <a:cs typeface="Microsoft YaHei" charset="0"/>
              </a:rPr>
              <a:t>git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 diff &lt;version1&gt; &lt;version2&gt; (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比较版本区别</a:t>
            </a:r>
            <a:r>
              <a:rPr lang="en-US" altLang="zh-CN" dirty="0">
                <a:latin typeface="Microsoft YaHei" charset="0"/>
                <a:ea typeface="Microsoft YaHei" charset="0"/>
                <a:cs typeface="Microsoft YaHei" charset="0"/>
              </a:rPr>
              <a:t>)</a:t>
            </a:r>
            <a:endParaRPr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Flume</a:t>
            </a:r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5400" y="59671"/>
            <a:ext cx="10972800" cy="634082"/>
          </a:xfrm>
        </p:spPr>
        <p:txBody>
          <a:bodyPr/>
          <a:lstStyle/>
          <a:p>
            <a:pPr algn="l" defTabSz="914400"/>
            <a:r>
              <a:rPr lang="zh-CN" altLang="en-US" sz="2400" b="1" dirty="0">
                <a:solidFill>
                  <a:srgbClr val="0070C0"/>
                </a:solidFill>
                <a:latin typeface="方正兰亭黑简体" charset="-122"/>
                <a:ea typeface="方正兰亭黑简体" charset="-122"/>
              </a:rPr>
              <a:t>官网指南</a:t>
            </a:r>
            <a:endParaRPr lang="zh-CN" altLang="en-US" sz="2400" b="1" dirty="0">
              <a:solidFill>
                <a:srgbClr val="0070C0"/>
              </a:solidFill>
              <a:latin typeface="方正兰亭黑简体" charset="-122"/>
              <a:ea typeface="方正兰亭黑简体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4379" y="693753"/>
            <a:ext cx="1067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详细参见：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cwiki.apache.org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/confluence/display/FLUME/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How+to+Contribute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4845" y="1327835"/>
            <a:ext cx="1067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简要介绍流程：</a:t>
            </a:r>
          </a:p>
        </p:txBody>
      </p:sp>
      <p:sp>
        <p:nvSpPr>
          <p:cNvPr id="11" name="矩形 10"/>
          <p:cNvSpPr/>
          <p:nvPr/>
        </p:nvSpPr>
        <p:spPr>
          <a:xfrm>
            <a:off x="684378" y="2852936"/>
            <a:ext cx="10678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预先要做的事：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上开源的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出一份到自己的账号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订阅开发相关邮件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85905"/>
              </p:ext>
            </p:extLst>
          </p:nvPr>
        </p:nvGraphicFramePr>
        <p:xfrm>
          <a:off x="1055440" y="3789040"/>
          <a:ext cx="9937104" cy="904240"/>
        </p:xfrm>
        <a:graphic>
          <a:graphicData uri="http://schemas.openxmlformats.org/drawingml/2006/table">
            <a:tbl>
              <a:tblPr/>
              <a:tblGrid>
                <a:gridCol w="1379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6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old" charset="0"/>
                        </a:rPr>
                        <a:t>Mailing List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 Bold" charset="0"/>
                        </a:rPr>
                        <a:t>Subscription Address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 Bold" charset="0"/>
                        </a:rPr>
                        <a:t>Archive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 List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user-subscribe@flume.apache.org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http://mail-archives.apache.org/mod_mbox/flume-user/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Developer List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dev-subscribe@flume.apache.org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http://mail-</a:t>
                      </a:r>
                      <a:r>
                        <a:rPr 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archives.apache.org</a:t>
                      </a: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mod_mbox</a:t>
                      </a: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/flume-</a:t>
                      </a:r>
                      <a:r>
                        <a:rPr 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dev</a:t>
                      </a: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/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Commit List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commits-subscribe@flume.apache.org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http://mail-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archives.apache.org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mod_mbox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/flume-commits/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002163"/>
      </p:ext>
    </p:extLst>
  </p:cSld>
  <p:clrMapOvr>
    <a:masterClrMapping/>
  </p:clrMapOvr>
</p:sld>
</file>

<file path=ppt/theme/theme1.xml><?xml version="1.0" encoding="utf-8"?>
<a:theme xmlns:a="http://schemas.openxmlformats.org/drawingml/2006/main" name="民生PPT模板">
  <a:themeElements>
    <a:clrScheme name="Office">
      <a:dk1>
        <a:sysClr val="windowText" lastClr="000000"/>
      </a:dk1>
      <a:lt1>
        <a:sysClr val="window" lastClr="CCED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DC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PPT模板_16x9版（科技部）(1)</Template>
  <TotalTime>35628</TotalTime>
  <Words>870</Words>
  <Application>Microsoft Office PowerPoint</Application>
  <PresentationFormat>宽屏</PresentationFormat>
  <Paragraphs>143</Paragraphs>
  <Slides>25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方正兰亭黑简体</vt:lpstr>
      <vt:lpstr>方正兰亭纤黑简体</vt:lpstr>
      <vt:lpstr>宋体</vt:lpstr>
      <vt:lpstr>微软雅黑</vt:lpstr>
      <vt:lpstr>微软雅黑</vt:lpstr>
      <vt:lpstr>文鼎霹靂體</vt:lpstr>
      <vt:lpstr>造字工房悦黑体验版常规体</vt:lpstr>
      <vt:lpstr>Arial</vt:lpstr>
      <vt:lpstr>Arial Bold</vt:lpstr>
      <vt:lpstr>Calibri</vt:lpstr>
      <vt:lpstr>Gill Sans MT</vt:lpstr>
      <vt:lpstr>Wingdings</vt:lpstr>
      <vt:lpstr>民生PPT模板</vt:lpstr>
      <vt:lpstr>PowerPoint 演示文稿</vt:lpstr>
      <vt:lpstr>目录</vt:lpstr>
      <vt:lpstr>01</vt:lpstr>
      <vt:lpstr>几种贡献代码的方式：</vt:lpstr>
      <vt:lpstr>两种贡献代码的方式：</vt:lpstr>
      <vt:lpstr>PowerPoint 演示文稿</vt:lpstr>
      <vt:lpstr>PowerPoint 演示文稿</vt:lpstr>
      <vt:lpstr>02</vt:lpstr>
      <vt:lpstr>官网指南</vt:lpstr>
      <vt:lpstr>创建JIRA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Peter-冯</dc:creator>
  <cp:lastModifiedBy>huang pengcheng</cp:lastModifiedBy>
  <cp:revision>2230</cp:revision>
  <dcterms:created xsi:type="dcterms:W3CDTF">2013-10-08T09:05:39Z</dcterms:created>
  <dcterms:modified xsi:type="dcterms:W3CDTF">2016-08-25T01:39:15Z</dcterms:modified>
</cp:coreProperties>
</file>